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53" r:id="rId1"/>
  </p:sldMasterIdLst>
  <p:notesMasterIdLst>
    <p:notesMasterId r:id="rId16"/>
  </p:notesMasterIdLst>
  <p:handoutMasterIdLst>
    <p:handoutMasterId r:id="rId17"/>
  </p:handoutMasterIdLst>
  <p:sldIdLst>
    <p:sldId id="3365" r:id="rId2"/>
    <p:sldId id="3363" r:id="rId3"/>
    <p:sldId id="3328" r:id="rId4"/>
    <p:sldId id="3329" r:id="rId5"/>
    <p:sldId id="3340" r:id="rId6"/>
    <p:sldId id="3355" r:id="rId7"/>
    <p:sldId id="3356" r:id="rId8"/>
    <p:sldId id="3360" r:id="rId9"/>
    <p:sldId id="3361" r:id="rId10"/>
    <p:sldId id="3362" r:id="rId11"/>
    <p:sldId id="3358" r:id="rId12"/>
    <p:sldId id="3357" r:id="rId13"/>
    <p:sldId id="3354" r:id="rId14"/>
    <p:sldId id="3364" r:id="rId15"/>
  </p:sldIdLst>
  <p:sldSz cx="9001125" cy="5040313"/>
  <p:notesSz cx="7099300" cy="10234613"/>
  <p:custDataLst>
    <p:tags r:id="rId18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47066" indent="-12757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896351" indent="-25736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45636" indent="-387162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794920" indent="-51695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1597457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6pPr>
    <a:lvl7pPr marL="1916948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7pPr>
    <a:lvl8pPr marL="2236440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8pPr>
    <a:lvl9pPr marL="2555931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">
          <p15:clr>
            <a:srgbClr val="A4A3A4"/>
          </p15:clr>
        </p15:guide>
        <p15:guide id="2" orient="horz" pos="2915">
          <p15:clr>
            <a:srgbClr val="A4A3A4"/>
          </p15:clr>
        </p15:guide>
        <p15:guide id="3" pos="2835">
          <p15:clr>
            <a:srgbClr val="A4A3A4"/>
          </p15:clr>
        </p15:guide>
        <p15:guide id="4" pos="390">
          <p15:clr>
            <a:srgbClr val="A4A3A4"/>
          </p15:clr>
        </p15:guide>
        <p15:guide id="5" pos="5248">
          <p15:clr>
            <a:srgbClr val="A4A3A4"/>
          </p15:clr>
        </p15:guide>
        <p15:guide id="6" pos="483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3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00000"/>
    <a:srgbClr val="17406D"/>
    <a:srgbClr val="9933FF"/>
    <a:srgbClr val="009999"/>
    <a:srgbClr val="CCFFCC"/>
    <a:srgbClr val="BBE5E7"/>
    <a:srgbClr val="0070C0"/>
    <a:srgbClr val="FFFFCC"/>
    <a:srgbClr val="008080"/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78" autoAdjust="0"/>
    <p:restoredTop sz="88927" autoAdjust="0"/>
  </p:normalViewPr>
  <p:slideViewPr>
    <p:cSldViewPr>
      <p:cViewPr varScale="1">
        <p:scale>
          <a:sx n="139" d="100"/>
          <a:sy n="139" d="100"/>
        </p:scale>
        <p:origin x="528" y="114"/>
      </p:cViewPr>
      <p:guideLst>
        <p:guide orient="horz" pos="229"/>
        <p:guide orient="horz" pos="2915"/>
        <p:guide pos="2835"/>
        <p:guide pos="390"/>
        <p:guide pos="5248"/>
        <p:guide pos="4836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298" y="-84"/>
      </p:cViewPr>
      <p:guideLst>
        <p:guide orient="horz" pos="3223"/>
        <p:guide pos="2236"/>
      </p:guideLst>
    </p:cSldViewPr>
  </p:notesViewPr>
  <p:gridSpacing cx="72006" cy="7200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 eaLnBrk="1" hangingPunct="1">
              <a:defRPr sz="13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 eaLnBrk="1" hangingPunct="1">
              <a:defRPr sz="1300" noProof="1" smtClean="0"/>
            </a:lvl1pPr>
          </a:lstStyle>
          <a:p>
            <a:pPr>
              <a:defRPr/>
            </a:pPr>
            <a:fld id="{843730D4-DAA0-4961-8D66-8018B71D47DD}" type="datetimeFigureOut">
              <a:rPr lang="zh-CN" altLang="en-US"/>
              <a:pPr>
                <a:defRPr/>
              </a:pPr>
              <a:t>2022/7/7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 eaLnBrk="1" hangingPunct="1">
              <a:defRPr sz="13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300" noProof="1"/>
            </a:lvl1pPr>
          </a:lstStyle>
          <a:p>
            <a:fld id="{53CB15B2-6539-414E-885F-134AB7BAEF7A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20647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 eaLnBrk="1" hangingPunct="1">
              <a:defRPr sz="13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 eaLnBrk="1" hangingPunct="1">
              <a:defRPr sz="1300" noProof="1"/>
            </a:lvl1pPr>
          </a:lstStyle>
          <a:p>
            <a:pPr>
              <a:defRPr/>
            </a:pPr>
            <a:fld id="{F20F0E08-FCD4-40FB-9946-C51233C97953}" type="datetimeFigureOut">
              <a:rPr lang="zh-CN" altLang="en-US"/>
              <a:pPr>
                <a:defRPr/>
              </a:pPr>
              <a:t>2022/7/7</a:t>
            </a:fld>
            <a:endParaRPr lang="zh-CN" altLang="en-US"/>
          </a:p>
        </p:txBody>
      </p:sp>
      <p:sp>
        <p:nvSpPr>
          <p:cNvPr id="2052" name="幻灯片图像占位符 3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23825" y="768350"/>
            <a:ext cx="6851650" cy="3836988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备注占位符 4"/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709930" y="4861441"/>
            <a:ext cx="5679440" cy="4605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 eaLnBrk="1" hangingPunct="1">
              <a:defRPr sz="13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300" noProof="1"/>
            </a:lvl1pPr>
          </a:lstStyle>
          <a:p>
            <a:fld id="{70CA4341-F6FF-475E-A543-0194832CB00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85714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18382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37874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957365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276856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597013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1916504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235996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555487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04BB-4E7C-4696-ABE1-CB17E268D1A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177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7160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44139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12709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4599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29696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04BB-4E7C-4696-ABE1-CB17E268D1A0}" type="slidenum">
              <a:rPr lang="zh-CN" altLang="en-US" smtClean="0"/>
              <a:t>14</a:t>
            </a:fld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fld id="{5AC8AACA-213D-41FB-84F3-1C49715CD69F}" type="datetime1">
              <a:rPr lang="zh-CN" altLang="en-US" smtClean="0"/>
              <a:t>2022/7/7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177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5141" y="824885"/>
            <a:ext cx="6750844" cy="1754776"/>
          </a:xfrm>
        </p:spPr>
        <p:txBody>
          <a:bodyPr anchor="b"/>
          <a:lstStyle>
            <a:lvl1pPr algn="ctr">
              <a:defRPr sz="441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5141" y="2647331"/>
            <a:ext cx="6750844" cy="1216909"/>
          </a:xfrm>
        </p:spPr>
        <p:txBody>
          <a:bodyPr/>
          <a:lstStyle>
            <a:lvl1pPr marL="0" indent="0" algn="ctr">
              <a:buNone/>
              <a:defRPr sz="1764"/>
            </a:lvl1pPr>
            <a:lvl2pPr marL="336042" indent="0" algn="ctr">
              <a:buNone/>
              <a:defRPr sz="1470"/>
            </a:lvl2pPr>
            <a:lvl3pPr marL="672084" indent="0" algn="ctr">
              <a:buNone/>
              <a:defRPr sz="1323"/>
            </a:lvl3pPr>
            <a:lvl4pPr marL="1008126" indent="0" algn="ctr">
              <a:buNone/>
              <a:defRPr sz="1176"/>
            </a:lvl4pPr>
            <a:lvl5pPr marL="1344168" indent="0" algn="ctr">
              <a:buNone/>
              <a:defRPr sz="1176"/>
            </a:lvl5pPr>
            <a:lvl6pPr marL="1680210" indent="0" algn="ctr">
              <a:buNone/>
              <a:defRPr sz="1176"/>
            </a:lvl6pPr>
            <a:lvl7pPr marL="2016252" indent="0" algn="ctr">
              <a:buNone/>
              <a:defRPr sz="1176"/>
            </a:lvl7pPr>
            <a:lvl8pPr marL="2352294" indent="0" algn="ctr">
              <a:buNone/>
              <a:defRPr sz="1176"/>
            </a:lvl8pPr>
            <a:lvl9pPr marL="2688336" indent="0" algn="ctr">
              <a:buNone/>
              <a:defRPr sz="1176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EE8E1-2156-44D8-985A-B7DE18793C43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9B3F3-2A3A-4B2D-BA10-444E796010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389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0687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41430" y="268350"/>
            <a:ext cx="1940868" cy="427143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8827" y="268350"/>
            <a:ext cx="5710089" cy="427143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1459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561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4139" y="1256579"/>
            <a:ext cx="7763470" cy="2096630"/>
          </a:xfrm>
        </p:spPr>
        <p:txBody>
          <a:bodyPr anchor="b"/>
          <a:lstStyle>
            <a:lvl1pPr>
              <a:defRPr sz="441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4139" y="3373044"/>
            <a:ext cx="7763470" cy="1102568"/>
          </a:xfrm>
        </p:spPr>
        <p:txBody>
          <a:bodyPr/>
          <a:lstStyle>
            <a:lvl1pPr marL="0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1pPr>
            <a:lvl2pPr marL="336042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2pPr>
            <a:lvl3pPr marL="672084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008126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4pPr>
            <a:lvl5pPr marL="1344168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5pPr>
            <a:lvl6pPr marL="1680210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6pPr>
            <a:lvl7pPr marL="2016252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7pPr>
            <a:lvl8pPr marL="2352294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8pPr>
            <a:lvl9pPr marL="2688336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2186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8827" y="1341750"/>
            <a:ext cx="3825478" cy="319803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56820" y="1341750"/>
            <a:ext cx="3825478" cy="319803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2022/7/7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8646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0000" y="268350"/>
            <a:ext cx="7763470" cy="97422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0000" y="1235577"/>
            <a:ext cx="3807897" cy="605537"/>
          </a:xfrm>
        </p:spPr>
        <p:txBody>
          <a:bodyPr anchor="b"/>
          <a:lstStyle>
            <a:lvl1pPr marL="0" indent="0">
              <a:buNone/>
              <a:defRPr sz="1764" b="1"/>
            </a:lvl1pPr>
            <a:lvl2pPr marL="336042" indent="0">
              <a:buNone/>
              <a:defRPr sz="1470" b="1"/>
            </a:lvl2pPr>
            <a:lvl3pPr marL="672084" indent="0">
              <a:buNone/>
              <a:defRPr sz="1323" b="1"/>
            </a:lvl3pPr>
            <a:lvl4pPr marL="1008126" indent="0">
              <a:buNone/>
              <a:defRPr sz="1176" b="1"/>
            </a:lvl4pPr>
            <a:lvl5pPr marL="1344168" indent="0">
              <a:buNone/>
              <a:defRPr sz="1176" b="1"/>
            </a:lvl5pPr>
            <a:lvl6pPr marL="1680210" indent="0">
              <a:buNone/>
              <a:defRPr sz="1176" b="1"/>
            </a:lvl6pPr>
            <a:lvl7pPr marL="2016252" indent="0">
              <a:buNone/>
              <a:defRPr sz="1176" b="1"/>
            </a:lvl7pPr>
            <a:lvl8pPr marL="2352294" indent="0">
              <a:buNone/>
              <a:defRPr sz="1176" b="1"/>
            </a:lvl8pPr>
            <a:lvl9pPr marL="2688336" indent="0">
              <a:buNone/>
              <a:defRPr sz="1176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000" y="1841114"/>
            <a:ext cx="3807897" cy="270800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6819" y="1235577"/>
            <a:ext cx="3826651" cy="605537"/>
          </a:xfrm>
        </p:spPr>
        <p:txBody>
          <a:bodyPr anchor="b"/>
          <a:lstStyle>
            <a:lvl1pPr marL="0" indent="0">
              <a:buNone/>
              <a:defRPr sz="1764" b="1"/>
            </a:lvl1pPr>
            <a:lvl2pPr marL="336042" indent="0">
              <a:buNone/>
              <a:defRPr sz="1470" b="1"/>
            </a:lvl2pPr>
            <a:lvl3pPr marL="672084" indent="0">
              <a:buNone/>
              <a:defRPr sz="1323" b="1"/>
            </a:lvl3pPr>
            <a:lvl4pPr marL="1008126" indent="0">
              <a:buNone/>
              <a:defRPr sz="1176" b="1"/>
            </a:lvl4pPr>
            <a:lvl5pPr marL="1344168" indent="0">
              <a:buNone/>
              <a:defRPr sz="1176" b="1"/>
            </a:lvl5pPr>
            <a:lvl6pPr marL="1680210" indent="0">
              <a:buNone/>
              <a:defRPr sz="1176" b="1"/>
            </a:lvl6pPr>
            <a:lvl7pPr marL="2016252" indent="0">
              <a:buNone/>
              <a:defRPr sz="1176" b="1"/>
            </a:lvl7pPr>
            <a:lvl8pPr marL="2352294" indent="0">
              <a:buNone/>
              <a:defRPr sz="1176" b="1"/>
            </a:lvl8pPr>
            <a:lvl9pPr marL="2688336" indent="0">
              <a:buNone/>
              <a:defRPr sz="1176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6819" y="1841114"/>
            <a:ext cx="3826651" cy="270800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2022/7/7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5979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78404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156C02-6AC0-4150-BF14-3C2902387D77}" type="datetimeFigureOut">
              <a:rPr lang="zh-CN" altLang="en-US" smtClean="0"/>
              <a:pPr>
                <a:defRPr/>
              </a:pPr>
              <a:t>2022/7/7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B9ED6-FA7E-4333-AD61-EE26BDBEFB97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3030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0000" y="336021"/>
            <a:ext cx="2903097" cy="1176073"/>
          </a:xfrm>
        </p:spPr>
        <p:txBody>
          <a:bodyPr anchor="b"/>
          <a:lstStyle>
            <a:lvl1pPr>
              <a:defRPr sz="235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6650" y="725712"/>
            <a:ext cx="4556820" cy="3581889"/>
          </a:xfrm>
        </p:spPr>
        <p:txBody>
          <a:bodyPr/>
          <a:lstStyle>
            <a:lvl1pPr>
              <a:defRPr sz="2352"/>
            </a:lvl1pPr>
            <a:lvl2pPr>
              <a:defRPr sz="2058"/>
            </a:lvl2pPr>
            <a:lvl3pPr>
              <a:defRPr sz="1764"/>
            </a:lvl3pPr>
            <a:lvl4pPr>
              <a:defRPr sz="1470"/>
            </a:lvl4pPr>
            <a:lvl5pPr>
              <a:defRPr sz="1470"/>
            </a:lvl5pPr>
            <a:lvl6pPr>
              <a:defRPr sz="1470"/>
            </a:lvl6pPr>
            <a:lvl7pPr>
              <a:defRPr sz="1470"/>
            </a:lvl7pPr>
            <a:lvl8pPr>
              <a:defRPr sz="1470"/>
            </a:lvl8pPr>
            <a:lvl9pPr>
              <a:defRPr sz="147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0000" y="1512094"/>
            <a:ext cx="2903097" cy="2801341"/>
          </a:xfrm>
        </p:spPr>
        <p:txBody>
          <a:bodyPr/>
          <a:lstStyle>
            <a:lvl1pPr marL="0" indent="0">
              <a:buNone/>
              <a:defRPr sz="1176"/>
            </a:lvl1pPr>
            <a:lvl2pPr marL="336042" indent="0">
              <a:buNone/>
              <a:defRPr sz="1029"/>
            </a:lvl2pPr>
            <a:lvl3pPr marL="672084" indent="0">
              <a:buNone/>
              <a:defRPr sz="882"/>
            </a:lvl3pPr>
            <a:lvl4pPr marL="1008126" indent="0">
              <a:buNone/>
              <a:defRPr sz="735"/>
            </a:lvl4pPr>
            <a:lvl5pPr marL="1344168" indent="0">
              <a:buNone/>
              <a:defRPr sz="735"/>
            </a:lvl5pPr>
            <a:lvl6pPr marL="1680210" indent="0">
              <a:buNone/>
              <a:defRPr sz="735"/>
            </a:lvl6pPr>
            <a:lvl7pPr marL="2016252" indent="0">
              <a:buNone/>
              <a:defRPr sz="735"/>
            </a:lvl7pPr>
            <a:lvl8pPr marL="2352294" indent="0">
              <a:buNone/>
              <a:defRPr sz="735"/>
            </a:lvl8pPr>
            <a:lvl9pPr marL="2688336" indent="0">
              <a:buNone/>
              <a:defRPr sz="73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2022/7/7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0870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0000" y="336021"/>
            <a:ext cx="2903097" cy="1176073"/>
          </a:xfrm>
        </p:spPr>
        <p:txBody>
          <a:bodyPr anchor="b"/>
          <a:lstStyle>
            <a:lvl1pPr>
              <a:defRPr sz="235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26650" y="725712"/>
            <a:ext cx="4556820" cy="3581889"/>
          </a:xfrm>
        </p:spPr>
        <p:txBody>
          <a:bodyPr anchor="t"/>
          <a:lstStyle>
            <a:lvl1pPr marL="0" indent="0">
              <a:buNone/>
              <a:defRPr sz="2352"/>
            </a:lvl1pPr>
            <a:lvl2pPr marL="336042" indent="0">
              <a:buNone/>
              <a:defRPr sz="2058"/>
            </a:lvl2pPr>
            <a:lvl3pPr marL="672084" indent="0">
              <a:buNone/>
              <a:defRPr sz="1764"/>
            </a:lvl3pPr>
            <a:lvl4pPr marL="1008126" indent="0">
              <a:buNone/>
              <a:defRPr sz="1470"/>
            </a:lvl4pPr>
            <a:lvl5pPr marL="1344168" indent="0">
              <a:buNone/>
              <a:defRPr sz="1470"/>
            </a:lvl5pPr>
            <a:lvl6pPr marL="1680210" indent="0">
              <a:buNone/>
              <a:defRPr sz="1470"/>
            </a:lvl6pPr>
            <a:lvl7pPr marL="2016252" indent="0">
              <a:buNone/>
              <a:defRPr sz="1470"/>
            </a:lvl7pPr>
            <a:lvl8pPr marL="2352294" indent="0">
              <a:buNone/>
              <a:defRPr sz="1470"/>
            </a:lvl8pPr>
            <a:lvl9pPr marL="2688336" indent="0">
              <a:buNone/>
              <a:defRPr sz="147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0000" y="1512094"/>
            <a:ext cx="2903097" cy="2801341"/>
          </a:xfrm>
        </p:spPr>
        <p:txBody>
          <a:bodyPr/>
          <a:lstStyle>
            <a:lvl1pPr marL="0" indent="0">
              <a:buNone/>
              <a:defRPr sz="1176"/>
            </a:lvl1pPr>
            <a:lvl2pPr marL="336042" indent="0">
              <a:buNone/>
              <a:defRPr sz="1029"/>
            </a:lvl2pPr>
            <a:lvl3pPr marL="672084" indent="0">
              <a:buNone/>
              <a:defRPr sz="882"/>
            </a:lvl3pPr>
            <a:lvl4pPr marL="1008126" indent="0">
              <a:buNone/>
              <a:defRPr sz="735"/>
            </a:lvl4pPr>
            <a:lvl5pPr marL="1344168" indent="0">
              <a:buNone/>
              <a:defRPr sz="735"/>
            </a:lvl5pPr>
            <a:lvl6pPr marL="1680210" indent="0">
              <a:buNone/>
              <a:defRPr sz="735"/>
            </a:lvl6pPr>
            <a:lvl7pPr marL="2016252" indent="0">
              <a:buNone/>
              <a:defRPr sz="735"/>
            </a:lvl7pPr>
            <a:lvl8pPr marL="2352294" indent="0">
              <a:buNone/>
              <a:defRPr sz="735"/>
            </a:lvl8pPr>
            <a:lvl9pPr marL="2688336" indent="0">
              <a:buNone/>
              <a:defRPr sz="73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2022/7/7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7903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8828" y="268350"/>
            <a:ext cx="7763470" cy="9742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828" y="1341750"/>
            <a:ext cx="7763470" cy="31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8827" y="4671624"/>
            <a:ext cx="2025253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8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81623" y="4671624"/>
            <a:ext cx="3037880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8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57045" y="4671624"/>
            <a:ext cx="2025253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8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1173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</p:sldLayoutIdLst>
  <p:txStyles>
    <p:titleStyle>
      <a:lvl1pPr algn="l" defTabSz="672084" rtl="0" eaLnBrk="1" latinLnBrk="0" hangingPunct="1">
        <a:lnSpc>
          <a:spcPct val="90000"/>
        </a:lnSpc>
        <a:spcBef>
          <a:spcPct val="0"/>
        </a:spcBef>
        <a:buNone/>
        <a:defRPr sz="323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8021" indent="-168021" algn="l" defTabSz="672084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058" kern="1200">
          <a:solidFill>
            <a:schemeClr val="tx1"/>
          </a:solidFill>
          <a:latin typeface="+mn-lt"/>
          <a:ea typeface="+mn-ea"/>
          <a:cs typeface="+mn-cs"/>
        </a:defRPr>
      </a:lvl1pPr>
      <a:lvl2pPr marL="504063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840105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470" kern="1200">
          <a:solidFill>
            <a:schemeClr val="tx1"/>
          </a:solidFill>
          <a:latin typeface="+mn-lt"/>
          <a:ea typeface="+mn-ea"/>
          <a:cs typeface="+mn-cs"/>
        </a:defRPr>
      </a:lvl3pPr>
      <a:lvl4pPr marL="1176147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4pPr>
      <a:lvl5pPr marL="1512189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5pPr>
      <a:lvl6pPr marL="1848231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6pPr>
      <a:lvl7pPr marL="2184273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7pPr>
      <a:lvl8pPr marL="2520315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8pPr>
      <a:lvl9pPr marL="2856357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1pPr>
      <a:lvl2pPr marL="336042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2pPr>
      <a:lvl3pPr marL="672084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3pPr>
      <a:lvl4pPr marL="1008126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4pPr>
      <a:lvl5pPr marL="1344168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5pPr>
      <a:lvl6pPr marL="1680210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6pPr>
      <a:lvl7pPr marL="2016252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7pPr>
      <a:lvl8pPr marL="2352294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8pPr>
      <a:lvl9pPr marL="2688336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4.emf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3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emf"/><Relationship Id="rId4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cxnSp>
        <p:nvCxnSpPr>
          <p:cNvPr id="17" name="直接连接符 16"/>
          <p:cNvCxnSpPr/>
          <p:nvPr/>
        </p:nvCxnSpPr>
        <p:spPr>
          <a:xfrm>
            <a:off x="288210" y="667178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sp>
        <p:nvSpPr>
          <p:cNvPr id="22" name="TextBox 10"/>
          <p:cNvSpPr txBox="1"/>
          <p:nvPr/>
        </p:nvSpPr>
        <p:spPr>
          <a:xfrm>
            <a:off x="300838" y="59442"/>
            <a:ext cx="3623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简单的总线实现</a:t>
            </a:r>
            <a:endParaRPr lang="zh-CN" altLang="en-US" sz="28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Picture 2" descr="http://127.0.0.1:8000/lab2/assets/8-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" y="2649670"/>
            <a:ext cx="5352950" cy="1979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4634" y="2447196"/>
            <a:ext cx="1296108" cy="2583631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5990747" y="2470294"/>
            <a:ext cx="648054" cy="576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3852583"/>
              </p:ext>
            </p:extLst>
          </p:nvPr>
        </p:nvGraphicFramePr>
        <p:xfrm>
          <a:off x="6718735" y="2550174"/>
          <a:ext cx="2390820" cy="1875895"/>
        </p:xfrm>
        <a:graphic>
          <a:graphicData uri="http://schemas.openxmlformats.org/drawingml/2006/table">
            <a:tbl>
              <a:tblPr/>
              <a:tblGrid>
                <a:gridCol w="1195410"/>
                <a:gridCol w="1195410"/>
              </a:tblGrid>
              <a:tr h="410630"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300" b="1" dirty="0">
                          <a:effectLst/>
                        </a:rPr>
                        <a:t>外设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300" b="1" dirty="0">
                          <a:effectLst/>
                        </a:rPr>
                        <a:t>基地址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93053"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300" b="0" dirty="0">
                          <a:effectLst/>
                        </a:rPr>
                        <a:t>数码管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300" b="0" dirty="0">
                          <a:effectLst/>
                        </a:rPr>
                        <a:t>0xFFFF_F000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9305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300" b="0">
                          <a:effectLst/>
                        </a:rPr>
                        <a:t>4x4</a:t>
                      </a:r>
                      <a:r>
                        <a:rPr lang="zh-CN" altLang="en-US" sz="1300" b="0">
                          <a:effectLst/>
                        </a:rPr>
                        <a:t>键盘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300" b="0">
                          <a:effectLst/>
                        </a:rPr>
                        <a:t>0xFFFF_F010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9305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300" b="0">
                          <a:effectLst/>
                        </a:rPr>
                        <a:t>LED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300" b="0">
                          <a:effectLst/>
                        </a:rPr>
                        <a:t>0xFFFF_F060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93053"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300" b="0">
                          <a:effectLst/>
                        </a:rPr>
                        <a:t>拨码开关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300" b="0">
                          <a:effectLst/>
                        </a:rPr>
                        <a:t>0xFFFF_F070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93053"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300" b="0" dirty="0">
                          <a:effectLst/>
                        </a:rPr>
                        <a:t>按键开关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300" b="0" dirty="0">
                          <a:effectLst/>
                        </a:rPr>
                        <a:t>0xFFFF_F078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2" name="矩形 1"/>
          <p:cNvSpPr/>
          <p:nvPr/>
        </p:nvSpPr>
        <p:spPr>
          <a:xfrm>
            <a:off x="288210" y="657900"/>
            <a:ext cx="8190682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 smtClean="0"/>
              <a:t>解决分时复用的问题</a:t>
            </a:r>
            <a:r>
              <a:rPr lang="zh-CN" altLang="en-US" sz="1600" dirty="0" smtClean="0"/>
              <a:t>：</a:t>
            </a:r>
            <a:endParaRPr lang="en-US" altLang="zh-CN" sz="1600" dirty="0" smtClean="0"/>
          </a:p>
          <a:p>
            <a:r>
              <a:rPr lang="zh-CN" altLang="en-US" sz="1600" dirty="0" smtClean="0"/>
              <a:t>某一时间，哪</a:t>
            </a:r>
            <a:r>
              <a:rPr lang="zh-CN" altLang="en-US" sz="1600" dirty="0"/>
              <a:t>一个设备写总线，作为驱动源</a:t>
            </a:r>
            <a:r>
              <a:rPr lang="zh-CN" altLang="en-US" sz="1600" dirty="0" smtClean="0"/>
              <a:t>；</a:t>
            </a:r>
            <a:endParaRPr lang="en-US" altLang="zh-CN" sz="1600" dirty="0" smtClean="0"/>
          </a:p>
          <a:p>
            <a:r>
              <a:rPr lang="zh-CN" altLang="en-US" sz="1600" dirty="0" smtClean="0"/>
              <a:t>某</a:t>
            </a:r>
            <a:r>
              <a:rPr lang="zh-CN" altLang="en-US" sz="1600" dirty="0"/>
              <a:t>一时间，哪一些设备读总线，作为被驱动的对象</a:t>
            </a:r>
            <a:r>
              <a:rPr lang="zh-CN" altLang="en-US" sz="1600" dirty="0" smtClean="0"/>
              <a:t>。</a:t>
            </a:r>
            <a:endParaRPr lang="en-US" altLang="zh-CN" sz="1600" dirty="0" smtClean="0"/>
          </a:p>
          <a:p>
            <a:endParaRPr lang="en-US" altLang="zh-CN" sz="1600" dirty="0"/>
          </a:p>
          <a:p>
            <a:r>
              <a:rPr lang="zh-CN" altLang="en-US" sz="1600" b="1" dirty="0"/>
              <a:t>根据外围器件的请求情况，产生多路选择器的</a:t>
            </a:r>
            <a:r>
              <a:rPr lang="zh-CN" altLang="en-US" sz="1600" b="1" dirty="0" smtClean="0"/>
              <a:t>控制信号</a:t>
            </a:r>
            <a:r>
              <a:rPr lang="zh-CN" altLang="en-US" sz="1600" dirty="0" smtClean="0"/>
              <a:t>：</a:t>
            </a:r>
            <a:endParaRPr lang="en-US" altLang="zh-CN" sz="1600" dirty="0" smtClean="0"/>
          </a:p>
          <a:p>
            <a:r>
              <a:rPr lang="zh-CN" altLang="en-US" sz="1600" dirty="0" smtClean="0"/>
              <a:t>写</a:t>
            </a:r>
            <a:r>
              <a:rPr lang="zh-CN" altLang="en-US" sz="1600" dirty="0"/>
              <a:t>总线部分：根据多路选择器的控制信号，选择一个设备作为驱动源</a:t>
            </a:r>
            <a:r>
              <a:rPr lang="zh-CN" altLang="en-US" sz="1600" dirty="0" smtClean="0"/>
              <a:t>；</a:t>
            </a:r>
            <a:endParaRPr lang="en-US" altLang="zh-CN" sz="1600" dirty="0" smtClean="0"/>
          </a:p>
          <a:p>
            <a:r>
              <a:rPr lang="zh-CN" altLang="en-US" sz="1600" dirty="0" smtClean="0"/>
              <a:t>读</a:t>
            </a:r>
            <a:r>
              <a:rPr lang="zh-CN" altLang="en-US" sz="1600" dirty="0"/>
              <a:t>总线部分：外围器件根据各自需要，读取总线</a:t>
            </a:r>
            <a:r>
              <a:rPr lang="zh-CN" altLang="en-US" sz="1600" dirty="0" smtClean="0"/>
              <a:t>数据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9750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10" y="143958"/>
            <a:ext cx="2844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ea typeface="微软雅黑" panose="020B0503020204020204" pitchFamily="34" charset="-122"/>
              </a:rPr>
              <a:t>流水线暂停</a:t>
            </a:r>
            <a:endParaRPr lang="zh-CN" altLang="en-US" sz="2400" dirty="0">
              <a:solidFill>
                <a:srgbClr val="C0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9" name="文本框 10">
            <a:extLst>
              <a:ext uri="{FF2B5EF4-FFF2-40B4-BE49-F238E27FC236}">
                <a16:creationId xmlns="" xmlns:a16="http://schemas.microsoft.com/office/drawing/2014/main" id="{3757FA10-1745-4400-AED7-B02E5BE37D32}"/>
              </a:ext>
            </a:extLst>
          </p:cNvPr>
          <p:cNvSpPr txBox="1"/>
          <p:nvPr/>
        </p:nvSpPr>
        <p:spPr>
          <a:xfrm>
            <a:off x="288210" y="735560"/>
            <a:ext cx="26282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解决控制冒险</a:t>
            </a:r>
            <a:endParaRPr lang="en-US" altLang="zh-CN" sz="20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0" name="对象 9">
            <a:extLst>
              <a:ext uri="{FF2B5EF4-FFF2-40B4-BE49-F238E27FC236}">
                <a16:creationId xmlns="" xmlns:a16="http://schemas.microsoft.com/office/drawing/2014/main" id="{C6B4213B-1EBA-420A-B56B-412F27F455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833590"/>
              </p:ext>
            </p:extLst>
          </p:nvPr>
        </p:nvGraphicFramePr>
        <p:xfrm>
          <a:off x="225065" y="1210835"/>
          <a:ext cx="4167487" cy="17583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Visio" r:id="rId5" imgW="4943626" imgH="2085861" progId="Visio.Drawing.11">
                  <p:embed/>
                </p:oleObj>
              </mc:Choice>
              <mc:Fallback>
                <p:oleObj name="Visio" r:id="rId5" imgW="4943626" imgH="2085861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5065" y="1210835"/>
                        <a:ext cx="4167487" cy="17583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矩形 13">
            <a:extLst>
              <a:ext uri="{FF2B5EF4-FFF2-40B4-BE49-F238E27FC236}">
                <a16:creationId xmlns="" xmlns:a16="http://schemas.microsoft.com/office/drawing/2014/main" id="{824E735F-049E-4938-9AD8-249F33EA0BFD}"/>
              </a:ext>
            </a:extLst>
          </p:cNvPr>
          <p:cNvSpPr/>
          <p:nvPr/>
        </p:nvSpPr>
        <p:spPr>
          <a:xfrm>
            <a:off x="288210" y="3113370"/>
            <a:ext cx="3798316" cy="14229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实现方法</a:t>
            </a:r>
            <a:endParaRPr lang="en-US" altLang="zh-CN" sz="20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暂停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个周期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保持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PC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IF/ID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模块的输出不变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="" xmlns:a16="http://schemas.microsoft.com/office/drawing/2014/main" id="{4DB88EBB-0EF8-4463-9413-88FAB1AF524C}"/>
              </a:ext>
            </a:extLst>
          </p:cNvPr>
          <p:cNvSpPr/>
          <p:nvPr/>
        </p:nvSpPr>
        <p:spPr>
          <a:xfrm>
            <a:off x="4716580" y="985372"/>
            <a:ext cx="4128848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注意</a:t>
            </a:r>
            <a:r>
              <a:rPr lang="zh-CN" altLang="en-US" sz="2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若不</a:t>
            </a:r>
            <a:r>
              <a:rPr lang="zh-CN" altLang="en-US" sz="2000" b="1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0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IF</a:t>
            </a:r>
            <a:r>
              <a:rPr lang="zh-CN" altLang="en-US" sz="20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阶段判断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跳转指令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</a:t>
            </a:r>
            <a:r>
              <a:rPr lang="zh-CN" altLang="en-US" sz="2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清空已错误取出的指令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="" xmlns:a16="http://schemas.microsoft.com/office/drawing/2014/main" id="{2886FD72-BD0F-4F9A-8971-23B7327FC5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32448" y="2089992"/>
            <a:ext cx="5753100" cy="2446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801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10" y="143958"/>
            <a:ext cx="2844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ea typeface="微软雅黑" panose="020B0503020204020204" pitchFamily="34" charset="-122"/>
              </a:rPr>
              <a:t>流水线暂停</a:t>
            </a:r>
            <a:endParaRPr lang="zh-CN" altLang="en-US" sz="2400" dirty="0">
              <a:solidFill>
                <a:srgbClr val="C0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60D70036-4B02-47F5-9628-4938298597C7}"/>
              </a:ext>
            </a:extLst>
          </p:cNvPr>
          <p:cNvSpPr/>
          <p:nvPr/>
        </p:nvSpPr>
        <p:spPr>
          <a:xfrm>
            <a:off x="310841" y="745952"/>
            <a:ext cx="8262688" cy="499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1296" indent="-361296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流水线暂停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824E735F-049E-4938-9AD8-249F33EA0BFD}"/>
              </a:ext>
            </a:extLst>
          </p:cNvPr>
          <p:cNvSpPr/>
          <p:nvPr/>
        </p:nvSpPr>
        <p:spPr>
          <a:xfrm>
            <a:off x="342216" y="1452293"/>
            <a:ext cx="40143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RTL</a:t>
            </a:r>
            <a:r>
              <a:rPr lang="zh-CN" altLang="en-US" sz="2000" b="1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实现示例（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IF/ID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xmlns="" id="{126A21B8-39DC-49C4-ABA7-C03FEAD6945E}"/>
              </a:ext>
            </a:extLst>
          </p:cNvPr>
          <p:cNvSpPr/>
          <p:nvPr/>
        </p:nvSpPr>
        <p:spPr>
          <a:xfrm>
            <a:off x="4869593" y="944462"/>
            <a:ext cx="401433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要点：暂停信号</a:t>
            </a:r>
            <a:r>
              <a:rPr lang="en-US" altLang="zh-CN" sz="2000" b="1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pipeline_stop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的来源以及拉高的周期数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xmlns="" id="{384361F1-DA68-4378-B0E1-D7089355D1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20" y="2039672"/>
            <a:ext cx="4688933" cy="223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79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10" y="143958"/>
            <a:ext cx="2844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ea typeface="微软雅黑" panose="020B0503020204020204" pitchFamily="34" charset="-122"/>
              </a:rPr>
              <a:t>流水线数据通路</a:t>
            </a:r>
            <a:endParaRPr lang="zh-CN" altLang="en-US" sz="2400" dirty="0">
              <a:solidFill>
                <a:srgbClr val="C0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60D70036-4B02-47F5-9628-4938298597C7}"/>
              </a:ext>
            </a:extLst>
          </p:cNvPr>
          <p:cNvSpPr/>
          <p:nvPr/>
        </p:nvSpPr>
        <p:spPr>
          <a:xfrm>
            <a:off x="283458" y="667178"/>
            <a:ext cx="8262688" cy="499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1296" indent="-361296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增加暂停机制的数据通路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4904900B-DCE7-432A-BE22-0F69FC8A0B66}"/>
              </a:ext>
            </a:extLst>
          </p:cNvPr>
          <p:cNvSpPr/>
          <p:nvPr/>
        </p:nvSpPr>
        <p:spPr>
          <a:xfrm>
            <a:off x="7642128" y="874414"/>
            <a:ext cx="100540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示例</a:t>
            </a:r>
            <a:endParaRPr lang="zh-CN" altLang="en-US" sz="3200" dirty="0">
              <a:solidFill>
                <a:srgbClr val="FF0000"/>
              </a:solidFill>
            </a:endParaRPr>
          </a:p>
        </p:txBody>
      </p:sp>
      <p:pic>
        <p:nvPicPr>
          <p:cNvPr id="3074" name="Picture 2" descr="http://127.0.0.1:8000/lab3/assets/4-10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603" y="1163376"/>
            <a:ext cx="6358217" cy="3583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3777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09" y="143958"/>
            <a:ext cx="42742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rgbClr val="17406D"/>
                </a:solidFill>
                <a:latin typeface="微软雅黑" pitchFamily="34" charset="-122"/>
                <a:ea typeface="微软雅黑" pitchFamily="34" charset="-122"/>
              </a:rPr>
              <a:t>流水线暂停仿真</a:t>
            </a:r>
            <a:endParaRPr lang="zh-CN" altLang="en-US" sz="2800" dirty="0">
              <a:solidFill>
                <a:srgbClr val="17406D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5CFF600A-1C58-44D4-8374-33E8C9534E65}"/>
              </a:ext>
            </a:extLst>
          </p:cNvPr>
          <p:cNvSpPr txBox="1"/>
          <p:nvPr/>
        </p:nvSpPr>
        <p:spPr>
          <a:xfrm>
            <a:off x="314285" y="981529"/>
            <a:ext cx="7570358" cy="3077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编写含冲突指令序列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20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加载到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IROM</a:t>
            </a:r>
          </a:p>
          <a:p>
            <a:pPr marL="342900" indent="-342900">
              <a:lnSpc>
                <a:spcPct val="20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仿真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>
              <a:lnSpc>
                <a:spcPct val="200000"/>
              </a:lnSpc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注：亦可用</a:t>
            </a: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trace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仿真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>
              <a:lnSpc>
                <a:spcPct val="200000"/>
              </a:lnSpc>
            </a:pP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07226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635371" y="673400"/>
            <a:ext cx="3865461" cy="3384282"/>
          </a:xfrm>
          <a:prstGeom prst="rect">
            <a:avLst/>
          </a:prstGeom>
          <a:blipFill dpi="0" rotWithShape="1">
            <a:blip r:embed="rId4">
              <a:alphaModFix amt="2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 flipV="1">
            <a:off x="7308796" y="3429780"/>
            <a:ext cx="1610533" cy="1610533"/>
          </a:xfrm>
          <a:prstGeom prst="line">
            <a:avLst/>
          </a:prstGeom>
          <a:noFill/>
          <a:ln w="63500" cap="rnd" cmpd="sng" algn="ctr">
            <a:gradFill>
              <a:gsLst>
                <a:gs pos="0">
                  <a:srgbClr val="17406D">
                    <a:alpha val="0"/>
                  </a:srgbClr>
                </a:gs>
                <a:gs pos="50000">
                  <a:srgbClr val="17406D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cxnSp>
        <p:nvCxnSpPr>
          <p:cNvPr id="22" name="直接连接符 21"/>
          <p:cNvCxnSpPr/>
          <p:nvPr/>
        </p:nvCxnSpPr>
        <p:spPr>
          <a:xfrm flipV="1">
            <a:off x="6876760" y="3322015"/>
            <a:ext cx="1651665" cy="1651664"/>
          </a:xfrm>
          <a:prstGeom prst="line">
            <a:avLst/>
          </a:prstGeom>
          <a:noFill/>
          <a:ln w="50800" cap="rnd" cmpd="sng" algn="ctr">
            <a:gradFill>
              <a:gsLst>
                <a:gs pos="8000">
                  <a:srgbClr val="C00000">
                    <a:alpha val="0"/>
                  </a:srgbClr>
                </a:gs>
                <a:gs pos="100000">
                  <a:srgbClr val="C00000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cxnSp>
        <p:nvCxnSpPr>
          <p:cNvPr id="23" name="直接连接符 22"/>
          <p:cNvCxnSpPr/>
          <p:nvPr/>
        </p:nvCxnSpPr>
        <p:spPr>
          <a:xfrm flipV="1">
            <a:off x="7596820" y="2592162"/>
            <a:ext cx="1368114" cy="1368115"/>
          </a:xfrm>
          <a:prstGeom prst="line">
            <a:avLst/>
          </a:prstGeom>
          <a:noFill/>
          <a:ln w="38100" cap="rnd" cmpd="sng" algn="ctr">
            <a:gradFill>
              <a:gsLst>
                <a:gs pos="0">
                  <a:srgbClr val="17406D">
                    <a:alpha val="0"/>
                  </a:srgbClr>
                </a:gs>
                <a:gs pos="50000">
                  <a:srgbClr val="17406D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3902" y="4248300"/>
            <a:ext cx="2088397" cy="233205"/>
          </a:xfrm>
          <a:prstGeom prst="rect">
            <a:avLst/>
          </a:prstGeom>
        </p:spPr>
      </p:pic>
      <p:sp>
        <p:nvSpPr>
          <p:cNvPr id="7" name="文本框 7"/>
          <p:cNvSpPr txBox="1"/>
          <p:nvPr/>
        </p:nvSpPr>
        <p:spPr>
          <a:xfrm>
            <a:off x="2182824" y="1813006"/>
            <a:ext cx="4752396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开始实验</a:t>
            </a:r>
            <a:endParaRPr lang="zh-CN" altLang="en-US" sz="2646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" name="AutoShape 4" descr="哈尔滨工业大学 深圳 的图像结果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6313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接连接符 20"/>
          <p:cNvCxnSpPr/>
          <p:nvPr/>
        </p:nvCxnSpPr>
        <p:spPr>
          <a:xfrm flipV="1">
            <a:off x="7308796" y="3429780"/>
            <a:ext cx="1610533" cy="1610533"/>
          </a:xfrm>
          <a:prstGeom prst="line">
            <a:avLst/>
          </a:prstGeom>
          <a:noFill/>
          <a:ln w="63500" cap="rnd" cmpd="sng" algn="ctr">
            <a:gradFill>
              <a:gsLst>
                <a:gs pos="0">
                  <a:srgbClr val="17406D">
                    <a:alpha val="0"/>
                  </a:srgbClr>
                </a:gs>
                <a:gs pos="50000">
                  <a:srgbClr val="17406D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cxnSp>
        <p:nvCxnSpPr>
          <p:cNvPr id="22" name="直接连接符 21"/>
          <p:cNvCxnSpPr/>
          <p:nvPr/>
        </p:nvCxnSpPr>
        <p:spPr>
          <a:xfrm flipV="1">
            <a:off x="6876760" y="3322015"/>
            <a:ext cx="1651665" cy="1651664"/>
          </a:xfrm>
          <a:prstGeom prst="line">
            <a:avLst/>
          </a:prstGeom>
          <a:noFill/>
          <a:ln w="50800" cap="rnd" cmpd="sng" algn="ctr">
            <a:gradFill>
              <a:gsLst>
                <a:gs pos="8000">
                  <a:srgbClr val="C00000">
                    <a:alpha val="0"/>
                  </a:srgbClr>
                </a:gs>
                <a:gs pos="100000">
                  <a:srgbClr val="C00000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cxnSp>
        <p:nvCxnSpPr>
          <p:cNvPr id="23" name="直接连接符 22"/>
          <p:cNvCxnSpPr/>
          <p:nvPr/>
        </p:nvCxnSpPr>
        <p:spPr>
          <a:xfrm flipV="1">
            <a:off x="7596820" y="2592162"/>
            <a:ext cx="1368114" cy="1368115"/>
          </a:xfrm>
          <a:prstGeom prst="line">
            <a:avLst/>
          </a:prstGeom>
          <a:noFill/>
          <a:ln w="38100" cap="rnd" cmpd="sng" algn="ctr">
            <a:gradFill>
              <a:gsLst>
                <a:gs pos="0">
                  <a:srgbClr val="17406D">
                    <a:alpha val="0"/>
                  </a:srgbClr>
                </a:gs>
                <a:gs pos="50000">
                  <a:srgbClr val="17406D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sp>
        <p:nvSpPr>
          <p:cNvPr id="8" name="矩形 7"/>
          <p:cNvSpPr/>
          <p:nvPr/>
        </p:nvSpPr>
        <p:spPr>
          <a:xfrm>
            <a:off x="2635371" y="673400"/>
            <a:ext cx="3865461" cy="3384282"/>
          </a:xfrm>
          <a:prstGeom prst="rect">
            <a:avLst/>
          </a:prstGeom>
          <a:blipFill dpi="0" rotWithShape="1">
            <a:blip r:embed="rId4">
              <a:alphaModFix amt="2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3902" y="4248300"/>
            <a:ext cx="2088397" cy="233205"/>
          </a:xfrm>
          <a:prstGeom prst="rect">
            <a:avLst/>
          </a:prstGeom>
        </p:spPr>
      </p:pic>
      <p:sp>
        <p:nvSpPr>
          <p:cNvPr id="10" name="文本框 7"/>
          <p:cNvSpPr txBox="1"/>
          <p:nvPr/>
        </p:nvSpPr>
        <p:spPr>
          <a:xfrm>
            <a:off x="2186844" y="1479826"/>
            <a:ext cx="4752396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计算机设计与实践</a:t>
            </a:r>
            <a:endParaRPr lang="en-US" altLang="zh-CN" sz="2800" b="1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algn="ctr">
              <a:lnSpc>
                <a:spcPct val="150000"/>
              </a:lnSpc>
            </a:pPr>
            <a:r>
              <a:rPr lang="zh-CN" altLang="en-US" sz="3000" b="1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停顿法解决流水线冲突</a:t>
            </a:r>
            <a:endParaRPr lang="en-US" altLang="zh-CN" sz="3000" b="1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薛睿</a:t>
            </a:r>
            <a:endParaRPr lang="zh-CN" altLang="en-US" sz="1764" b="1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232415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cxnSp>
        <p:nvCxnSpPr>
          <p:cNvPr id="17" name="直接连接符 16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sp>
        <p:nvSpPr>
          <p:cNvPr id="22" name="TextBox 10"/>
          <p:cNvSpPr txBox="1"/>
          <p:nvPr/>
        </p:nvSpPr>
        <p:spPr>
          <a:xfrm>
            <a:off x="288210" y="143958"/>
            <a:ext cx="21241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实验目的</a:t>
            </a:r>
          </a:p>
        </p:txBody>
      </p:sp>
      <p:sp>
        <p:nvSpPr>
          <p:cNvPr id="23" name="文本框 10"/>
          <p:cNvSpPr txBox="1"/>
          <p:nvPr/>
        </p:nvSpPr>
        <p:spPr>
          <a:xfrm>
            <a:off x="342216" y="1008030"/>
            <a:ext cx="8161184" cy="1230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加深对流水线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CPU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暂停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的理解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20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熟练掌握数字电路的仿真调试方法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59468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直接连接符 22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26" name="图片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9" name="TextBox 10"/>
          <p:cNvSpPr txBox="1"/>
          <p:nvPr/>
        </p:nvSpPr>
        <p:spPr>
          <a:xfrm>
            <a:off x="288210" y="143958"/>
            <a:ext cx="21241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实验内容</a:t>
            </a:r>
          </a:p>
        </p:txBody>
      </p:sp>
      <p:sp>
        <p:nvSpPr>
          <p:cNvPr id="10" name="文本框 10"/>
          <p:cNvSpPr txBox="1"/>
          <p:nvPr/>
        </p:nvSpPr>
        <p:spPr>
          <a:xfrm>
            <a:off x="288210" y="1008030"/>
            <a:ext cx="7570358" cy="1846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检测流水线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CPU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的数据冒险和控制冒险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20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实现流水线暂停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20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设计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testbench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，对增加停顿的流水线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CPU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验证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75030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10" y="143958"/>
            <a:ext cx="2844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ea typeface="微软雅黑" panose="020B0503020204020204" pitchFamily="34" charset="-122"/>
              </a:rPr>
              <a:t>流水线冒险检测</a:t>
            </a:r>
            <a:endParaRPr lang="zh-CN" altLang="en-US" sz="2400" dirty="0">
              <a:solidFill>
                <a:srgbClr val="C0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sp>
        <p:nvSpPr>
          <p:cNvPr id="7" name="文本框 10"/>
          <p:cNvSpPr txBox="1"/>
          <p:nvPr/>
        </p:nvSpPr>
        <p:spPr>
          <a:xfrm>
            <a:off x="288210" y="753303"/>
            <a:ext cx="8208684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b="1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数据冒险</a:t>
            </a:r>
            <a:endParaRPr lang="en-US" altLang="zh-CN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xmlns="" id="{1656AEB9-DCBD-4874-B26F-8A55C09DA587}"/>
              </a:ext>
            </a:extLst>
          </p:cNvPr>
          <p:cNvSpPr/>
          <p:nvPr/>
        </p:nvSpPr>
        <p:spPr>
          <a:xfrm>
            <a:off x="828256" y="1321807"/>
            <a:ext cx="7848654" cy="838317"/>
          </a:xfrm>
          <a:prstGeom prst="rect">
            <a:avLst/>
          </a:prstGeom>
          <a:noFill/>
        </p:spPr>
        <p:txBody>
          <a:bodyPr lIns="91435" tIns="45717" rIns="91435" bIns="45717"/>
          <a:lstStyle/>
          <a:p>
            <a:pPr>
              <a:spcBef>
                <a:spcPct val="20000"/>
              </a:spcBef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一条指令依赖于前面一条尚在流水线中的指令；因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无法提供指令执行所需数据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而导致指令不能在预期的时钟周期内执行的</a:t>
            </a:r>
            <a:r>
              <a:rPr lang="zh-CN" altLang="en-US" sz="20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情况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4F461039-310F-4794-8CDE-C0BC1F12E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1374" y="2082653"/>
            <a:ext cx="4608384" cy="2708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196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72"/>
          <a:stretch/>
        </p:blipFill>
        <p:spPr bwMode="auto">
          <a:xfrm>
            <a:off x="4068526" y="4156646"/>
            <a:ext cx="4917328" cy="5236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10"/>
          <p:cNvSpPr txBox="1"/>
          <p:nvPr/>
        </p:nvSpPr>
        <p:spPr>
          <a:xfrm>
            <a:off x="288210" y="143958"/>
            <a:ext cx="2844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ea typeface="微软雅黑" panose="020B0503020204020204" pitchFamily="34" charset="-122"/>
              </a:rPr>
              <a:t>流水线冒险检测</a:t>
            </a:r>
            <a:endParaRPr lang="zh-CN" altLang="en-US" sz="2400" dirty="0">
              <a:solidFill>
                <a:srgbClr val="C0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sp>
        <p:nvSpPr>
          <p:cNvPr id="7" name="文本框 10"/>
          <p:cNvSpPr txBox="1"/>
          <p:nvPr/>
        </p:nvSpPr>
        <p:spPr>
          <a:xfrm>
            <a:off x="288210" y="667509"/>
            <a:ext cx="8208684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b="1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数据冒险检测</a:t>
            </a:r>
            <a:endParaRPr lang="en-US" altLang="zh-CN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AD945E98-1379-4186-A571-3E4384C0C06B}"/>
              </a:ext>
            </a:extLst>
          </p:cNvPr>
          <p:cNvSpPr/>
          <p:nvPr/>
        </p:nvSpPr>
        <p:spPr>
          <a:xfrm>
            <a:off x="252525" y="1088870"/>
            <a:ext cx="2669320" cy="12988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情形</a:t>
            </a:r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6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en-US" altLang="zh-CN" sz="16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ID/EX.RD </a:t>
            </a:r>
            <a:r>
              <a:rPr lang="en-US" altLang="zh-CN" sz="16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 </a:t>
            </a:r>
            <a:r>
              <a:rPr lang="en-US" altLang="zh-CN" sz="16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ID.RS1 </a:t>
            </a:r>
            <a:r>
              <a:rPr lang="en-US" altLang="zh-CN" sz="16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 x19</a:t>
            </a:r>
          </a:p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en-US" altLang="zh-CN" sz="16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ID/EX.RD </a:t>
            </a:r>
            <a:r>
              <a:rPr lang="en-US" altLang="zh-CN" sz="16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 </a:t>
            </a:r>
            <a:r>
              <a:rPr lang="en-US" altLang="zh-CN" sz="16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ID.RS2 </a:t>
            </a:r>
            <a:r>
              <a:rPr lang="en-US" altLang="zh-CN" sz="16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 x19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xmlns="" id="{3575586D-E0DC-4C98-B029-A188D183DC4D}"/>
              </a:ext>
            </a:extLst>
          </p:cNvPr>
          <p:cNvSpPr/>
          <p:nvPr/>
        </p:nvSpPr>
        <p:spPr>
          <a:xfrm>
            <a:off x="232657" y="2349264"/>
            <a:ext cx="3036216" cy="12988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情形</a:t>
            </a:r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6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en-US" altLang="zh-CN" sz="16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EX/MEM.RS1 </a:t>
            </a:r>
            <a:r>
              <a:rPr lang="en-US" altLang="zh-CN" sz="16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 </a:t>
            </a:r>
            <a:r>
              <a:rPr lang="en-US" altLang="zh-CN" sz="16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ID.RS1 </a:t>
            </a:r>
            <a:r>
              <a:rPr lang="en-US" altLang="zh-CN" sz="16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 x19</a:t>
            </a:r>
          </a:p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en-US" altLang="zh-CN" sz="16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EX/MEM.RS2 </a:t>
            </a:r>
            <a:r>
              <a:rPr lang="en-US" altLang="zh-CN" sz="16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 </a:t>
            </a:r>
            <a:r>
              <a:rPr lang="en-US" altLang="zh-CN" sz="16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ID.RS2 = </a:t>
            </a:r>
            <a:r>
              <a:rPr lang="en-US" altLang="zh-CN" sz="16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x19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B189D84C-FC8F-4BF5-B42C-8D28D315588B}"/>
              </a:ext>
            </a:extLst>
          </p:cNvPr>
          <p:cNvSpPr/>
          <p:nvPr/>
        </p:nvSpPr>
        <p:spPr>
          <a:xfrm>
            <a:off x="252525" y="3617671"/>
            <a:ext cx="3169457" cy="12988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情形</a:t>
            </a:r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6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en-US" altLang="zh-CN" sz="16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MEM/MB.RS1 </a:t>
            </a:r>
            <a:r>
              <a:rPr lang="en-US" altLang="zh-CN" sz="16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 </a:t>
            </a:r>
            <a:r>
              <a:rPr lang="en-US" altLang="zh-CN" sz="16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ID.RS1 </a:t>
            </a:r>
            <a:r>
              <a:rPr lang="en-US" altLang="zh-CN" sz="16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 x19</a:t>
            </a:r>
          </a:p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en-US" altLang="zh-CN" sz="16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MEM/WB.RS2 </a:t>
            </a:r>
            <a:r>
              <a:rPr lang="en-US" altLang="zh-CN" sz="16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 </a:t>
            </a:r>
            <a:r>
              <a:rPr lang="en-US" altLang="zh-CN" sz="16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ID.RS2 </a:t>
            </a:r>
            <a:r>
              <a:rPr lang="en-US" altLang="zh-CN" sz="16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 x19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xmlns="" id="{9041684E-46DC-4971-90B3-DAF6EA22FE31}"/>
              </a:ext>
            </a:extLst>
          </p:cNvPr>
          <p:cNvSpPr/>
          <p:nvPr/>
        </p:nvSpPr>
        <p:spPr>
          <a:xfrm>
            <a:off x="3966600" y="3708203"/>
            <a:ext cx="1074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RTL</a:t>
            </a: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endParaRPr lang="zh-CN" altLang="en-US" dirty="0"/>
          </a:p>
        </p:txBody>
      </p:sp>
      <p:sp>
        <p:nvSpPr>
          <p:cNvPr id="2" name="箭头: 右 1">
            <a:extLst>
              <a:ext uri="{FF2B5EF4-FFF2-40B4-BE49-F238E27FC236}">
                <a16:creationId xmlns:a16="http://schemas.microsoft.com/office/drawing/2014/main" xmlns="" id="{49C464F0-4DCC-49F6-AF1E-ED38D6DC17E4}"/>
              </a:ext>
            </a:extLst>
          </p:cNvPr>
          <p:cNvSpPr/>
          <p:nvPr/>
        </p:nvSpPr>
        <p:spPr>
          <a:xfrm>
            <a:off x="3217561" y="4318059"/>
            <a:ext cx="576048" cy="1991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箭头连接符 20"/>
          <p:cNvCxnSpPr/>
          <p:nvPr/>
        </p:nvCxnSpPr>
        <p:spPr>
          <a:xfrm>
            <a:off x="8577193" y="3933061"/>
            <a:ext cx="0" cy="207589"/>
          </a:xfrm>
          <a:prstGeom prst="straightConnector1">
            <a:avLst/>
          </a:prstGeom>
          <a:noFill/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2" name="矩形 21">
            <a:extLst>
              <a:ext uri="{FF2B5EF4-FFF2-40B4-BE49-F238E27FC236}">
                <a16:creationId xmlns="" xmlns:a16="http://schemas.microsoft.com/office/drawing/2014/main" id="{126A21B8-39DC-49C4-ABA7-C03FEAD6945E}"/>
              </a:ext>
            </a:extLst>
          </p:cNvPr>
          <p:cNvSpPr/>
          <p:nvPr/>
        </p:nvSpPr>
        <p:spPr>
          <a:xfrm>
            <a:off x="5796670" y="3618449"/>
            <a:ext cx="32881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当前</a:t>
            </a:r>
            <a:r>
              <a:rPr lang="en-US" altLang="zh-CN" sz="1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1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阶段，寄存器是否有被读取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5831" y="304150"/>
            <a:ext cx="5219598" cy="32091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椭圆 23"/>
          <p:cNvSpPr/>
          <p:nvPr/>
        </p:nvSpPr>
        <p:spPr>
          <a:xfrm>
            <a:off x="8232558" y="4176294"/>
            <a:ext cx="705901" cy="47773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2020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6" grpId="0"/>
      <p:bldP spid="2" grpId="0" animBg="1"/>
      <p:bldP spid="22" grpId="0"/>
      <p:bldP spid="2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10" y="143958"/>
            <a:ext cx="2844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ea typeface="微软雅黑" panose="020B0503020204020204" pitchFamily="34" charset="-122"/>
              </a:rPr>
              <a:t>流水线暂停</a:t>
            </a:r>
            <a:endParaRPr lang="zh-CN" altLang="en-US" sz="2400" dirty="0">
              <a:solidFill>
                <a:srgbClr val="C0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824E735F-049E-4938-9AD8-249F33EA0BFD}"/>
              </a:ext>
            </a:extLst>
          </p:cNvPr>
          <p:cNvSpPr/>
          <p:nvPr/>
        </p:nvSpPr>
        <p:spPr>
          <a:xfrm>
            <a:off x="306899" y="1235184"/>
            <a:ext cx="4014334" cy="23462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实现方法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）保持取值地址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PC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的值不变；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）保持流水线各个阶段的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寄存器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IF/ID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ID/EX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EX/MEM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MEM/WB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模块的输出）不变；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xmlns="" id="{B748EB48-A287-416F-A4FC-B3743BB801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0553" y="1130104"/>
            <a:ext cx="4308363" cy="3222897"/>
          </a:xfrm>
          <a:prstGeom prst="rect">
            <a:avLst/>
          </a:prstGeom>
        </p:spPr>
      </p:pic>
      <p:sp>
        <p:nvSpPr>
          <p:cNvPr id="9" name="文本框 10">
            <a:extLst>
              <a:ext uri="{FF2B5EF4-FFF2-40B4-BE49-F238E27FC236}">
                <a16:creationId xmlns:a16="http://schemas.microsoft.com/office/drawing/2014/main" xmlns="" id="{3757FA10-1745-4400-AED7-B02E5BE37D32}"/>
              </a:ext>
            </a:extLst>
          </p:cNvPr>
          <p:cNvSpPr txBox="1"/>
          <p:nvPr/>
        </p:nvSpPr>
        <p:spPr>
          <a:xfrm>
            <a:off x="288210" y="735560"/>
            <a:ext cx="24842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b="1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流水线暂停</a:t>
            </a:r>
            <a:endParaRPr lang="en-US" altLang="zh-CN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A53C91A0-EFEE-4D7D-AE18-70512AA3951F}"/>
              </a:ext>
            </a:extLst>
          </p:cNvPr>
          <p:cNvSpPr/>
          <p:nvPr/>
        </p:nvSpPr>
        <p:spPr>
          <a:xfrm>
            <a:off x="306899" y="3672252"/>
            <a:ext cx="4014334" cy="961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提示：控制冒险也可用暂停方法来解决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6084694" y="1054968"/>
            <a:ext cx="0" cy="36003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6540480" y="1054968"/>
            <a:ext cx="0" cy="36003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H="1">
            <a:off x="6084694" y="1054968"/>
            <a:ext cx="455786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H="1">
            <a:off x="6084694" y="1427909"/>
            <a:ext cx="455786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>
            <a:off x="6312587" y="778762"/>
            <a:ext cx="0" cy="207589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="" xmlns:a16="http://schemas.microsoft.com/office/drawing/2014/main" id="{126A21B8-39DC-49C4-ABA7-C03FEAD6945E}"/>
              </a:ext>
            </a:extLst>
          </p:cNvPr>
          <p:cNvSpPr/>
          <p:nvPr/>
        </p:nvSpPr>
        <p:spPr>
          <a:xfrm>
            <a:off x="5586084" y="431982"/>
            <a:ext cx="32881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多周期乘除法也可以用暂停法解决</a:t>
            </a:r>
          </a:p>
        </p:txBody>
      </p:sp>
    </p:spTree>
    <p:extLst>
      <p:ext uri="{BB962C8B-B14F-4D97-AF65-F5344CB8AC3E}">
        <p14:creationId xmlns:p14="http://schemas.microsoft.com/office/powerpoint/2010/main" val="2117521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0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10" y="143958"/>
            <a:ext cx="2844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ea typeface="微软雅黑" panose="020B0503020204020204" pitchFamily="34" charset="-122"/>
              </a:rPr>
              <a:t>流水线暂停</a:t>
            </a:r>
            <a:endParaRPr lang="zh-CN" altLang="en-US" sz="2400" dirty="0">
              <a:solidFill>
                <a:srgbClr val="C0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="" xmlns:a16="http://schemas.microsoft.com/office/drawing/2014/main" id="{824E735F-049E-4938-9AD8-249F33EA0BFD}"/>
              </a:ext>
            </a:extLst>
          </p:cNvPr>
          <p:cNvSpPr/>
          <p:nvPr/>
        </p:nvSpPr>
        <p:spPr>
          <a:xfrm>
            <a:off x="268347" y="4240059"/>
            <a:ext cx="4860406" cy="499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保持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PC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IF/ID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、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ID/EX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模块的输出不变</a:t>
            </a:r>
          </a:p>
        </p:txBody>
      </p:sp>
      <p:sp>
        <p:nvSpPr>
          <p:cNvPr id="9" name="文本框 10">
            <a:extLst>
              <a:ext uri="{FF2B5EF4-FFF2-40B4-BE49-F238E27FC236}">
                <a16:creationId xmlns="" xmlns:a16="http://schemas.microsoft.com/office/drawing/2014/main" id="{3757FA10-1745-4400-AED7-B02E5BE37D32}"/>
              </a:ext>
            </a:extLst>
          </p:cNvPr>
          <p:cNvSpPr txBox="1"/>
          <p:nvPr/>
        </p:nvSpPr>
        <p:spPr>
          <a:xfrm>
            <a:off x="288210" y="735560"/>
            <a:ext cx="8208684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b="1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流水线暂停</a:t>
            </a:r>
            <a:endParaRPr lang="en-US" altLang="zh-CN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="" xmlns:a16="http://schemas.microsoft.com/office/drawing/2014/main" id="{4F461039-310F-4794-8CDE-C0BC1F12E7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651" y="1034966"/>
            <a:ext cx="3384282" cy="1989232"/>
          </a:xfrm>
          <a:prstGeom prst="rect">
            <a:avLst/>
          </a:prstGeom>
        </p:spPr>
      </p:pic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7181019"/>
              </p:ext>
            </p:extLst>
          </p:nvPr>
        </p:nvGraphicFramePr>
        <p:xfrm>
          <a:off x="354651" y="3323604"/>
          <a:ext cx="19603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008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8802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88024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304226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情形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A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B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C</a:t>
                      </a:r>
                      <a:endParaRPr lang="zh-CN" altLang="en-US" b="1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暂停周期数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3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2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1</a:t>
                      </a:r>
                      <a:endParaRPr lang="zh-CN" altLang="en-US" b="1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69498D33-6923-46FB-9640-F78B2170A3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2538" y="750099"/>
            <a:ext cx="4686300" cy="348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802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10" y="143958"/>
            <a:ext cx="2844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ea typeface="微软雅黑" panose="020B0503020204020204" pitchFamily="34" charset="-122"/>
              </a:rPr>
              <a:t>流水线暂停</a:t>
            </a:r>
            <a:endParaRPr lang="zh-CN" altLang="en-US" sz="2400" dirty="0">
              <a:solidFill>
                <a:srgbClr val="C0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="" xmlns:a16="http://schemas.microsoft.com/office/drawing/2014/main" id="{824E735F-049E-4938-9AD8-249F33EA0BFD}"/>
              </a:ext>
            </a:extLst>
          </p:cNvPr>
          <p:cNvSpPr/>
          <p:nvPr/>
        </p:nvSpPr>
        <p:spPr>
          <a:xfrm>
            <a:off x="288210" y="1266905"/>
            <a:ext cx="401433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特殊情况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 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访存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后读</a:t>
            </a:r>
            <a:endParaRPr lang="en-US" altLang="zh-CN" sz="2000" b="1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10">
            <a:extLst>
              <a:ext uri="{FF2B5EF4-FFF2-40B4-BE49-F238E27FC236}">
                <a16:creationId xmlns="" xmlns:a16="http://schemas.microsoft.com/office/drawing/2014/main" id="{3757FA10-1745-4400-AED7-B02E5BE37D32}"/>
              </a:ext>
            </a:extLst>
          </p:cNvPr>
          <p:cNvSpPr txBox="1"/>
          <p:nvPr/>
        </p:nvSpPr>
        <p:spPr>
          <a:xfrm>
            <a:off x="288210" y="735560"/>
            <a:ext cx="8208684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b="1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流水线暂停</a:t>
            </a:r>
            <a:endParaRPr lang="en-US" altLang="zh-CN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216" y="2016114"/>
            <a:ext cx="4806400" cy="2151535"/>
          </a:xfrm>
          <a:prstGeom prst="rect">
            <a:avLst/>
          </a:prstGeom>
        </p:spPr>
      </p:pic>
      <p:cxnSp>
        <p:nvCxnSpPr>
          <p:cNvPr id="11" name="直接箭头连接符 10"/>
          <p:cNvCxnSpPr/>
          <p:nvPr/>
        </p:nvCxnSpPr>
        <p:spPr>
          <a:xfrm flipH="1">
            <a:off x="5436640" y="2220543"/>
            <a:ext cx="360030" cy="3716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="" xmlns:a16="http://schemas.microsoft.com/office/drawing/2014/main" id="{126A21B8-39DC-49C4-ABA7-C03FEAD6945E}"/>
              </a:ext>
            </a:extLst>
          </p:cNvPr>
          <p:cNvSpPr/>
          <p:nvPr/>
        </p:nvSpPr>
        <p:spPr>
          <a:xfrm>
            <a:off x="5796670" y="1901044"/>
            <a:ext cx="24482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无法前递，必须暂停解决</a:t>
            </a:r>
          </a:p>
        </p:txBody>
      </p:sp>
    </p:spTree>
    <p:extLst>
      <p:ext uri="{BB962C8B-B14F-4D97-AF65-F5344CB8AC3E}">
        <p14:creationId xmlns:p14="http://schemas.microsoft.com/office/powerpoint/2010/main" val="4260294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bt578455"/>
</p:tagLst>
</file>

<file path=ppt/theme/theme1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Pages>0</Pages>
  <Words>453</Words>
  <Characters>0</Characters>
  <Application>Microsoft Office PowerPoint</Application>
  <DocSecurity>0</DocSecurity>
  <PresentationFormat>自定义</PresentationFormat>
  <Lines>0</Lines>
  <Paragraphs>96</Paragraphs>
  <Slides>14</Slides>
  <Notes>7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Aharoni</vt:lpstr>
      <vt:lpstr>宋体</vt:lpstr>
      <vt:lpstr>微软雅黑</vt:lpstr>
      <vt:lpstr>Arial</vt:lpstr>
      <vt:lpstr>Calibri</vt:lpstr>
      <vt:lpstr>Calibri Light</vt:lpstr>
      <vt:lpstr>Office Theme</vt:lpstr>
      <vt:lpstr>Visio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keywords>http:/www.ypppt.com</cp:keywords>
  <cp:lastModifiedBy/>
  <cp:revision>1</cp:revision>
  <dcterms:created xsi:type="dcterms:W3CDTF">2017-05-21T03:30:57Z</dcterms:created>
  <dcterms:modified xsi:type="dcterms:W3CDTF">2022-07-07T00:56:40Z</dcterms:modified>
</cp:coreProperties>
</file>

<file path=docProps/thumbnail.jpeg>
</file>